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jpeg" ContentType="image/jpeg"/>
  <Override PartName="/ppt/media/image11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CF763A3-BCA2-4399-9D9D-9BF188C0B75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40966F-DF7F-475C-96CF-20D038F486E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C8F5E8-26F7-4DA4-B2C0-5C1BFC70DC1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0F073C-BD2D-46E0-B5ED-A2F8D655794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0E2CB1-63F7-41C4-A6C2-7C20E2EE7D8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E389BA-A63B-4AAE-842A-E85096EDF0D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614181-51B1-44F2-B8E6-2CBE94391DD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3630D8-A54C-4B3B-A437-F2A4006FF19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83AF50-3583-46DE-B462-9C1CBEC68B2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CBB4B68-2B93-47E5-94B7-1DA86D2BF02A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DC10CFB-71F6-442C-B452-9A461B22007B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08670FF-4962-4F0E-B7CE-91F17D1FFB57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3C1C66-F927-4306-8E03-A056786E3CF8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4E197D-342E-4ED2-ABD7-CA237D4BE47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C491A7-5AEB-4FE4-8408-59DA215FECC0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031D8E-C9EB-42C0-B21F-E39CE6786A7D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B9747A-3C6D-45A0-A4C7-84875622C41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0E312A3-8892-4FBD-BD73-EB64CA3AB98E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1FE50D0-4C5D-4F32-A8BB-C7EBC643CC1E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8652825-8004-49BA-A393-B90B91B4A4F9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053104-CCAC-4647-B02D-27D5F339D58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13"/>
          <p:cNvSpPr/>
          <p:nvPr/>
        </p:nvSpPr>
        <p:spPr>
          <a:xfrm>
            <a:off x="9683640" y="0"/>
            <a:ext cx="2496240" cy="68569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Rectangle 2"/>
          <p:cNvSpPr/>
          <p:nvPr/>
        </p:nvSpPr>
        <p:spPr>
          <a:xfrm>
            <a:off x="0" y="0"/>
            <a:ext cx="2526120" cy="68569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4"/>
          <p:cNvSpPr/>
          <p:nvPr/>
        </p:nvSpPr>
        <p:spPr>
          <a:xfrm>
            <a:off x="250920" y="254880"/>
            <a:ext cx="11689200" cy="6347160"/>
          </a:xfrm>
          <a:prstGeom prst="rect">
            <a:avLst/>
          </a:prstGeom>
          <a:noFill/>
          <a:ln w="44450">
            <a:solidFill>
              <a:srgbClr val="4a5356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12"/>
          <p:cNvGrpSpPr/>
          <p:nvPr/>
        </p:nvGrpSpPr>
        <p:grpSpPr>
          <a:xfrm>
            <a:off x="1971360" y="254520"/>
            <a:ext cx="8249040" cy="6367680"/>
            <a:chOff x="1971360" y="254520"/>
            <a:chExt cx="8249040" cy="6367680"/>
          </a:xfrm>
        </p:grpSpPr>
        <p:sp>
          <p:nvSpPr>
            <p:cNvPr id="4" name="Straight Connector 5"/>
            <p:cNvSpPr/>
            <p:nvPr/>
          </p:nvSpPr>
          <p:spPr>
            <a:xfrm>
              <a:off x="197136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Straight Connector 7"/>
            <p:cNvSpPr/>
            <p:nvPr/>
          </p:nvSpPr>
          <p:spPr>
            <a:xfrm>
              <a:off x="197136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Straight Connector 8"/>
            <p:cNvSpPr/>
            <p:nvPr/>
          </p:nvSpPr>
          <p:spPr>
            <a:xfrm>
              <a:off x="1022004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Straight Connector 9"/>
            <p:cNvSpPr/>
            <p:nvPr/>
          </p:nvSpPr>
          <p:spPr>
            <a:xfrm>
              <a:off x="1022004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" name="Group 15"/>
          <p:cNvGrpSpPr/>
          <p:nvPr/>
        </p:nvGrpSpPr>
        <p:grpSpPr>
          <a:xfrm>
            <a:off x="1971360" y="1542960"/>
            <a:ext cx="8248680" cy="3772080"/>
            <a:chOff x="1971360" y="1542960"/>
            <a:chExt cx="8248680" cy="3772080"/>
          </a:xfrm>
        </p:grpSpPr>
        <p:sp>
          <p:nvSpPr>
            <p:cNvPr id="9" name="Straight Connector 11"/>
            <p:cNvSpPr/>
            <p:nvPr/>
          </p:nvSpPr>
          <p:spPr>
            <a:xfrm>
              <a:off x="1982520" y="1542960"/>
              <a:ext cx="8237520" cy="36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Straight Connector 14"/>
            <p:cNvSpPr/>
            <p:nvPr/>
          </p:nvSpPr>
          <p:spPr>
            <a:xfrm>
              <a:off x="1971360" y="5314680"/>
              <a:ext cx="8237880" cy="36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2"/>
          <p:cNvSpPr/>
          <p:nvPr/>
        </p:nvSpPr>
        <p:spPr>
          <a:xfrm>
            <a:off x="0" y="-29160"/>
            <a:ext cx="3633840" cy="6948360"/>
          </a:xfrm>
          <a:custGeom>
            <a:avLst/>
            <a:gdLst/>
            <a:ahLst/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Rectangle 19"/>
          <p:cNvSpPr/>
          <p:nvPr/>
        </p:nvSpPr>
        <p:spPr>
          <a:xfrm>
            <a:off x="250920" y="254880"/>
            <a:ext cx="11689200" cy="6347160"/>
          </a:xfrm>
          <a:prstGeom prst="rect">
            <a:avLst/>
          </a:prstGeom>
          <a:noFill/>
          <a:ln w="44450">
            <a:solidFill>
              <a:srgbClr val="4a5356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Straight Connector 20"/>
          <p:cNvSpPr/>
          <p:nvPr/>
        </p:nvSpPr>
        <p:spPr>
          <a:xfrm>
            <a:off x="2527200" y="25452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Straight Connector 28"/>
          <p:cNvSpPr/>
          <p:nvPr/>
        </p:nvSpPr>
        <p:spPr>
          <a:xfrm>
            <a:off x="2527200" y="382248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1"/>
          <p:cNvSpPr>
            <a:spLocks noGrp="1"/>
          </p:cNvSpPr>
          <p:nvPr>
            <p:ph type="sldNum" idx="1"/>
          </p:nvPr>
        </p:nvSpPr>
        <p:spPr>
          <a:xfrm>
            <a:off x="2194560" y="3062160"/>
            <a:ext cx="664200" cy="7657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800" spc="143" strike="noStrike" cap="all">
                <a:solidFill>
                  <a:srgbClr val="4a5356"/>
                </a:solidFill>
                <a:latin typeface="Gill Sans MT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BD841027-9281-4C81-9971-10FCDB175C23}" type="slidenum">
              <a:rPr b="1" lang="en-US" sz="1800" spc="143" strike="noStrike" cap="all">
                <a:solidFill>
                  <a:srgbClr val="4a5356"/>
                </a:solidFill>
                <a:latin typeface="Gill Sans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raphic 10" descr=""/>
          <p:cNvPicPr/>
          <p:nvPr/>
        </p:nvPicPr>
        <p:blipFill>
          <a:blip r:embed="rId2"/>
          <a:srcRect l="0" t="0" r="0" b="47888"/>
          <a:stretch/>
        </p:blipFill>
        <p:spPr>
          <a:xfrm rot="16200000">
            <a:off x="6976080" y="1643040"/>
            <a:ext cx="6856920" cy="3572640"/>
          </a:xfrm>
          <a:prstGeom prst="rect">
            <a:avLst/>
          </a:prstGeom>
          <a:ln w="0">
            <a:noFill/>
          </a:ln>
        </p:spPr>
      </p:pic>
      <p:pic>
        <p:nvPicPr>
          <p:cNvPr id="131" name="Graphic 12" descr=""/>
          <p:cNvPicPr/>
          <p:nvPr/>
        </p:nvPicPr>
        <p:blipFill>
          <a:blip r:embed="rId3"/>
          <a:srcRect l="0" t="0" r="0" b="47888"/>
          <a:stretch/>
        </p:blipFill>
        <p:spPr>
          <a:xfrm rot="5400000">
            <a:off x="-1716120" y="1646640"/>
            <a:ext cx="6856920" cy="357264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4"/>
          <p:cNvSpPr/>
          <p:nvPr/>
        </p:nvSpPr>
        <p:spPr>
          <a:xfrm>
            <a:off x="250920" y="254880"/>
            <a:ext cx="11689200" cy="6347160"/>
          </a:xfrm>
          <a:prstGeom prst="rect">
            <a:avLst/>
          </a:prstGeom>
          <a:noFill/>
          <a:ln w="44450">
            <a:solidFill>
              <a:srgbClr val="4a5356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Straight Connector 5"/>
          <p:cNvSpPr/>
          <p:nvPr/>
        </p:nvSpPr>
        <p:spPr>
          <a:xfrm>
            <a:off x="2527200" y="25452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Straight Connector 7"/>
          <p:cNvSpPr/>
          <p:nvPr/>
        </p:nvSpPr>
        <p:spPr>
          <a:xfrm>
            <a:off x="2527200" y="382248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Straight Connector 8"/>
          <p:cNvSpPr/>
          <p:nvPr/>
        </p:nvSpPr>
        <p:spPr>
          <a:xfrm>
            <a:off x="9683640" y="25452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Straight Connector 9"/>
          <p:cNvSpPr/>
          <p:nvPr/>
        </p:nvSpPr>
        <p:spPr>
          <a:xfrm>
            <a:off x="9683640" y="382248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7" name="Group 15"/>
          <p:cNvGrpSpPr/>
          <p:nvPr/>
        </p:nvGrpSpPr>
        <p:grpSpPr>
          <a:xfrm>
            <a:off x="2517480" y="1542960"/>
            <a:ext cx="7166160" cy="3772080"/>
            <a:chOff x="2517480" y="1542960"/>
            <a:chExt cx="7166160" cy="3772080"/>
          </a:xfrm>
        </p:grpSpPr>
        <p:sp>
          <p:nvSpPr>
            <p:cNvPr id="138" name="Straight Connector 11"/>
            <p:cNvSpPr/>
            <p:nvPr/>
          </p:nvSpPr>
          <p:spPr>
            <a:xfrm>
              <a:off x="2527200" y="1542960"/>
              <a:ext cx="7156440" cy="36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Straight Connector 14"/>
            <p:cNvSpPr/>
            <p:nvPr/>
          </p:nvSpPr>
          <p:spPr>
            <a:xfrm>
              <a:off x="2517480" y="5314680"/>
              <a:ext cx="7156440" cy="36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reeform: Shape 3"/>
          <p:cNvSpPr/>
          <p:nvPr/>
        </p:nvSpPr>
        <p:spPr>
          <a:xfrm>
            <a:off x="0" y="0"/>
            <a:ext cx="1444680" cy="6856920"/>
          </a:xfrm>
          <a:custGeom>
            <a:avLst/>
            <a:gdLst/>
            <a:ahLst/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Freeform: Shape 2"/>
          <p:cNvSpPr/>
          <p:nvPr/>
        </p:nvSpPr>
        <p:spPr>
          <a:xfrm rot="10800000">
            <a:off x="10747440" y="1080"/>
            <a:ext cx="1444680" cy="6856920"/>
          </a:xfrm>
          <a:custGeom>
            <a:avLst/>
            <a:gdLst/>
            <a:ahLst/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Rectangle 4"/>
          <p:cNvSpPr/>
          <p:nvPr/>
        </p:nvSpPr>
        <p:spPr>
          <a:xfrm>
            <a:off x="250920" y="254880"/>
            <a:ext cx="11689200" cy="6347160"/>
          </a:xfrm>
          <a:prstGeom prst="rect">
            <a:avLst/>
          </a:prstGeom>
          <a:noFill/>
          <a:ln w="44450">
            <a:solidFill>
              <a:srgbClr val="4a5356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Straight Connector 5"/>
          <p:cNvSpPr/>
          <p:nvPr/>
        </p:nvSpPr>
        <p:spPr>
          <a:xfrm>
            <a:off x="2527200" y="25452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Straight Connector 7"/>
          <p:cNvSpPr/>
          <p:nvPr/>
        </p:nvSpPr>
        <p:spPr>
          <a:xfrm>
            <a:off x="2527200" y="382248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Straight Connector 8"/>
          <p:cNvSpPr/>
          <p:nvPr/>
        </p:nvSpPr>
        <p:spPr>
          <a:xfrm>
            <a:off x="9683640" y="25452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Straight Connector 9"/>
          <p:cNvSpPr/>
          <p:nvPr/>
        </p:nvSpPr>
        <p:spPr>
          <a:xfrm>
            <a:off x="9683640" y="3822480"/>
            <a:ext cx="360" cy="2799720"/>
          </a:xfrm>
          <a:prstGeom prst="line">
            <a:avLst/>
          </a:prstGeom>
          <a:ln w="44450">
            <a:solidFill>
              <a:srgbClr val="4a53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3" name="Group 15"/>
          <p:cNvGrpSpPr/>
          <p:nvPr/>
        </p:nvGrpSpPr>
        <p:grpSpPr>
          <a:xfrm>
            <a:off x="2517480" y="1542960"/>
            <a:ext cx="7166160" cy="3772080"/>
            <a:chOff x="2517480" y="1542960"/>
            <a:chExt cx="7166160" cy="3772080"/>
          </a:xfrm>
        </p:grpSpPr>
        <p:sp>
          <p:nvSpPr>
            <p:cNvPr id="224" name="Straight Connector 11"/>
            <p:cNvSpPr/>
            <p:nvPr/>
          </p:nvSpPr>
          <p:spPr>
            <a:xfrm>
              <a:off x="2527200" y="1542960"/>
              <a:ext cx="7156440" cy="36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Straight Connector 14"/>
            <p:cNvSpPr/>
            <p:nvPr/>
          </p:nvSpPr>
          <p:spPr>
            <a:xfrm>
              <a:off x="2517480" y="5314680"/>
              <a:ext cx="7156440" cy="36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file:///home/reda/Documents/projects/Cursach3/&#1082;&#1086;&#1089;&#1086;&#1083;&#1072;&#1087;&#1086;&#1074; &#1042;&#1080;&#1076;&#1077;&#1086;.webm" TargetMode="External"/><Relationship Id="rId2" Type="http://schemas.microsoft.com/office/2007/relationships/media" Target="file:///home/reda/Documents/projects/Cursach3/&#1082;&#1086;&#1089;&#1086;&#1083;&#1072;&#1087;&#1086;&#1074; &#1042;&#1080;&#1076;&#1077;&#1086;.webm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2527200" y="1748520"/>
            <a:ext cx="7155360" cy="3359520"/>
          </a:xfrm>
          <a:prstGeom prst="rect">
            <a:avLst/>
          </a:prstGeom>
          <a:noFill/>
          <a:ln w="3816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ru-RU" sz="2400" spc="194" strike="noStrike" cap="all">
                <a:solidFill>
                  <a:srgbClr val="4a5356"/>
                </a:solidFill>
                <a:latin typeface="Gill Sans MT"/>
                <a:ea typeface="Noto Serif CJK SC"/>
              </a:rPr>
              <a:t>Курсовой проект</a:t>
            </a:r>
            <a:br>
              <a:rPr sz="2400"/>
            </a:br>
            <a:r>
              <a:rPr b="1" lang="ru-RU" sz="2400" spc="194" strike="noStrike" cap="all">
                <a:solidFill>
                  <a:srgbClr val="4a5356"/>
                </a:solidFill>
                <a:latin typeface="Gill Sans MT"/>
                <a:ea typeface="Noto Serif CJK SC"/>
              </a:rPr>
              <a:t> </a:t>
            </a:r>
            <a:br>
              <a:rPr sz="2400"/>
            </a:br>
            <a:r>
              <a:rPr b="0" lang="ru-RU" sz="2400" spc="194" strike="noStrike" cap="all">
                <a:solidFill>
                  <a:srgbClr val="4a5356"/>
                </a:solidFill>
                <a:latin typeface="Gill Sans MT"/>
                <a:ea typeface="Noto Serif CJK SC"/>
              </a:rPr>
              <a:t>По МДК 09.02.</a:t>
            </a:r>
            <a:br>
              <a:rPr sz="2400"/>
            </a:br>
            <a:r>
              <a:rPr b="1" lang="ru-RU" sz="2400" spc="194" strike="noStrike" cap="all">
                <a:solidFill>
                  <a:srgbClr val="4a5356"/>
                </a:solidFill>
                <a:latin typeface="Gill Sans MT"/>
                <a:ea typeface="Noto Serif CJK SC"/>
              </a:rPr>
              <a:t> «Оптимизация веб-приложений»</a:t>
            </a:r>
            <a:br>
              <a:rPr sz="2400"/>
            </a:br>
            <a:r>
              <a:rPr b="1" lang="ru-RU" sz="2400" spc="194" strike="noStrike" cap="all">
                <a:solidFill>
                  <a:srgbClr val="4a5356"/>
                </a:solidFill>
                <a:latin typeface="Gill Sans MT"/>
                <a:ea typeface="Noto Serif CJK SC"/>
              </a:rPr>
              <a:t> </a:t>
            </a:r>
            <a:br>
              <a:rPr sz="2400"/>
            </a:br>
            <a:r>
              <a:rPr b="0" lang="ru-RU" sz="2400" spc="194" strike="noStrike" cap="all">
                <a:solidFill>
                  <a:srgbClr val="4a5356"/>
                </a:solidFill>
                <a:latin typeface="Gill Sans MT"/>
                <a:ea typeface="Noto Serif CJK SC"/>
              </a:rPr>
              <a:t>На тему:</a:t>
            </a:r>
            <a:br>
              <a:rPr sz="2400"/>
            </a:br>
            <a:r>
              <a:rPr b="1" lang="ru-RU" sz="2400" spc="194" strike="noStrike" cap="all">
                <a:solidFill>
                  <a:srgbClr val="4a5356"/>
                </a:solidFill>
                <a:latin typeface="Gill Sans MT"/>
                <a:ea typeface="Noto Serif CJK SC"/>
              </a:rPr>
              <a:t> «</a:t>
            </a:r>
            <a:r>
              <a:rPr b="0" lang="ru-RU" sz="2400" spc="194" strike="noStrike" cap="all">
                <a:solidFill>
                  <a:srgbClr val="000000"/>
                </a:solidFill>
                <a:latin typeface="Gill Sans MT"/>
                <a:ea typeface="Noto Serif CJK SC"/>
              </a:rPr>
              <a:t>Разработка Web-сайта ветеринарной клиники</a:t>
            </a:r>
            <a:r>
              <a:rPr b="1" lang="ru-RU" sz="2400" spc="194" strike="noStrike" cap="all">
                <a:solidFill>
                  <a:srgbClr val="4a5356"/>
                </a:solidFill>
                <a:latin typeface="Gill Sans MT"/>
                <a:ea typeface="Noto Serif CJK SC"/>
              </a:rPr>
              <a:t>»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icture Placeholder 16"/>
          <p:cNvSpPr/>
          <p:nvPr/>
        </p:nvSpPr>
        <p:spPr>
          <a:xfrm>
            <a:off x="0" y="0"/>
            <a:ext cx="12191040" cy="6856920"/>
          </a:xfrm>
          <a:custGeom>
            <a:avLst/>
            <a:gdLst/>
            <a:ahLst/>
            <a:rect l="l" t="t" r="r" b="b"/>
            <a:pathLst>
              <a:path w="12191999" h="6858000">
                <a:moveTo>
                  <a:pt x="96646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664698" y="6858000"/>
                </a:lnTo>
                <a:close/>
                <a:moveTo>
                  <a:pt x="0" y="0"/>
                </a:moveTo>
                <a:lnTo>
                  <a:pt x="2551176" y="0"/>
                </a:lnTo>
                <a:lnTo>
                  <a:pt x="2551176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2527200" y="434880"/>
            <a:ext cx="7155360" cy="92700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194" strike="noStrike" cap="all">
                <a:solidFill>
                  <a:srgbClr val="4a5356"/>
                </a:solidFill>
                <a:latin typeface="Gill Sans MT"/>
              </a:rPr>
              <a:t>Заключение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330" name="Group 2"/>
          <p:cNvGrpSpPr/>
          <p:nvPr/>
        </p:nvGrpSpPr>
        <p:grpSpPr>
          <a:xfrm>
            <a:off x="250920" y="254520"/>
            <a:ext cx="11689200" cy="6367680"/>
            <a:chOff x="250920" y="254520"/>
            <a:chExt cx="11689200" cy="6367680"/>
          </a:xfrm>
        </p:grpSpPr>
        <p:sp>
          <p:nvSpPr>
            <p:cNvPr id="331" name="Rectangle 5"/>
            <p:cNvSpPr/>
            <p:nvPr/>
          </p:nvSpPr>
          <p:spPr>
            <a:xfrm>
              <a:off x="250920" y="254880"/>
              <a:ext cx="11689200" cy="6347160"/>
            </a:xfrm>
            <a:prstGeom prst="rect">
              <a:avLst/>
            </a:prstGeom>
            <a:noFill/>
            <a:ln w="44450">
              <a:solidFill>
                <a:srgbClr val="4a535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" name="Straight Connector 6"/>
            <p:cNvSpPr/>
            <p:nvPr/>
          </p:nvSpPr>
          <p:spPr>
            <a:xfrm>
              <a:off x="252720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3" name="Straight Connector 7"/>
            <p:cNvSpPr/>
            <p:nvPr/>
          </p:nvSpPr>
          <p:spPr>
            <a:xfrm>
              <a:off x="252720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Straight Connector 8"/>
            <p:cNvSpPr/>
            <p:nvPr/>
          </p:nvSpPr>
          <p:spPr>
            <a:xfrm>
              <a:off x="968364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Straight Connector 9"/>
            <p:cNvSpPr/>
            <p:nvPr/>
          </p:nvSpPr>
          <p:spPr>
            <a:xfrm>
              <a:off x="968364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36" name="Group 15"/>
            <p:cNvGrpSpPr/>
            <p:nvPr/>
          </p:nvGrpSpPr>
          <p:grpSpPr>
            <a:xfrm>
              <a:off x="2517480" y="1542960"/>
              <a:ext cx="7166160" cy="3772080"/>
              <a:chOff x="2517480" y="1542960"/>
              <a:chExt cx="7166160" cy="3772080"/>
            </a:xfrm>
          </p:grpSpPr>
          <p:sp>
            <p:nvSpPr>
              <p:cNvPr id="337" name="Straight Connector 11"/>
              <p:cNvSpPr/>
              <p:nvPr/>
            </p:nvSpPr>
            <p:spPr>
              <a:xfrm>
                <a:off x="2527200" y="1542960"/>
                <a:ext cx="7156440" cy="360"/>
              </a:xfrm>
              <a:prstGeom prst="line">
                <a:avLst/>
              </a:prstGeom>
              <a:ln w="44450">
                <a:solidFill>
                  <a:srgbClr val="4a535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8" name="Straight Connector 14"/>
              <p:cNvSpPr/>
              <p:nvPr/>
            </p:nvSpPr>
            <p:spPr>
              <a:xfrm>
                <a:off x="2517480" y="5314680"/>
                <a:ext cx="7156440" cy="360"/>
              </a:xfrm>
              <a:prstGeom prst="line">
                <a:avLst/>
              </a:prstGeom>
              <a:ln w="44450">
                <a:solidFill>
                  <a:srgbClr val="4a535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339" name="Text Placeholder 3"/>
          <p:cNvSpPr/>
          <p:nvPr/>
        </p:nvSpPr>
        <p:spPr>
          <a:xfrm>
            <a:off x="2527200" y="1797840"/>
            <a:ext cx="7155360" cy="32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262626"/>
                </a:solidFill>
                <a:latin typeface="Gill Sans MT"/>
                <a:ea typeface="DejaVu Sans"/>
              </a:rPr>
              <a:t>Мне удалось сделать web-сайт адаптивным, он выполняет все поставленные цели и задачи, полностью соответствует плану и готов к использованию!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2527200" y="1786320"/>
            <a:ext cx="7155360" cy="173952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000" spc="194" strike="noStrike" cap="all">
                <a:solidFill>
                  <a:srgbClr val="4a5356"/>
                </a:solidFill>
                <a:latin typeface="Gill Sans MT"/>
              </a:rPr>
              <a:t>Спасибо за внимание!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3521160" y="3670560"/>
            <a:ext cx="5148360" cy="1509840"/>
          </a:xfrm>
          <a:prstGeom prst="rect">
            <a:avLst/>
          </a:prstGeom>
          <a:noFill/>
          <a:ln w="0">
            <a:noFill/>
          </a:ln>
        </p:spPr>
        <p:txBody>
          <a:bodyPr lIns="182880" rIns="90000" tIns="45000" bIns="4500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icture Placeholder 5"/>
          <p:cNvSpPr/>
          <p:nvPr/>
        </p:nvSpPr>
        <p:spPr>
          <a:xfrm>
            <a:off x="0" y="0"/>
            <a:ext cx="12191040" cy="6856920"/>
          </a:xfrm>
          <a:custGeom>
            <a:avLst/>
            <a:gdLst/>
            <a:ahLst/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2508120" y="737280"/>
            <a:ext cx="7155360" cy="73476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194" strike="noStrike" cap="all">
                <a:solidFill>
                  <a:srgbClr val="4a5356"/>
                </a:solidFill>
                <a:latin typeface="Gill Sans MT"/>
              </a:rPr>
              <a:t>Описание проекта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2527200" y="1797840"/>
            <a:ext cx="7155360" cy="3261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4a5356"/>
                </a:solidFill>
                <a:latin typeface="Grill Sans MT"/>
              </a:rPr>
              <a:t>Цели и задачи сайта:</a:t>
            </a:r>
            <a:endParaRPr b="0" lang="en-US" sz="2400" spc="-1" strike="noStrike">
              <a:latin typeface="Arial"/>
            </a:endParaRPr>
          </a:p>
          <a:p>
            <a:pPr marL="914400" indent="-228600" algn="just">
              <a:lnSpc>
                <a:spcPct val="15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latin typeface="Grill Sans MT"/>
              </a:rPr>
              <a:t>Обеспечить клиентскую базу ветеринарной клинике</a:t>
            </a:r>
            <a:endParaRPr b="0" lang="en-US" sz="1400" spc="-1" strike="noStrike">
              <a:latin typeface="Arial"/>
            </a:endParaRPr>
          </a:p>
          <a:p>
            <a:pPr marL="914400" indent="-228600" algn="just">
              <a:lnSpc>
                <a:spcPct val="15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latin typeface="Grill Sans MT"/>
              </a:rPr>
              <a:t>Увеличить поток клиентов</a:t>
            </a:r>
            <a:endParaRPr b="0" lang="en-US" sz="1400" spc="-1" strike="noStrike">
              <a:latin typeface="Arial"/>
            </a:endParaRPr>
          </a:p>
          <a:p>
            <a:pPr marL="914400" indent="-228600" algn="just">
              <a:lnSpc>
                <a:spcPct val="15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1400" spc="-1" strike="noStrike">
                <a:latin typeface="Grill Sans MT"/>
              </a:rPr>
              <a:t>Обеспечить клиентам удобный доступ к контактным данным клиники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74" name="Group 13"/>
          <p:cNvGrpSpPr/>
          <p:nvPr/>
        </p:nvGrpSpPr>
        <p:grpSpPr>
          <a:xfrm>
            <a:off x="250920" y="254520"/>
            <a:ext cx="11689200" cy="6367680"/>
            <a:chOff x="250920" y="254520"/>
            <a:chExt cx="11689200" cy="6367680"/>
          </a:xfrm>
        </p:grpSpPr>
        <p:sp>
          <p:nvSpPr>
            <p:cNvPr id="275" name="Rectangle 6"/>
            <p:cNvSpPr/>
            <p:nvPr/>
          </p:nvSpPr>
          <p:spPr>
            <a:xfrm>
              <a:off x="250920" y="254880"/>
              <a:ext cx="11689200" cy="6347160"/>
            </a:xfrm>
            <a:prstGeom prst="rect">
              <a:avLst/>
            </a:prstGeom>
            <a:noFill/>
            <a:ln w="44450">
              <a:solidFill>
                <a:srgbClr val="4a535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Straight Connector 7"/>
            <p:cNvSpPr/>
            <p:nvPr/>
          </p:nvSpPr>
          <p:spPr>
            <a:xfrm>
              <a:off x="252720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7" name="Straight Connector 8"/>
            <p:cNvSpPr/>
            <p:nvPr/>
          </p:nvSpPr>
          <p:spPr>
            <a:xfrm>
              <a:off x="252720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Straight Connector 9"/>
            <p:cNvSpPr/>
            <p:nvPr/>
          </p:nvSpPr>
          <p:spPr>
            <a:xfrm>
              <a:off x="968364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Straight Connector 10"/>
            <p:cNvSpPr/>
            <p:nvPr/>
          </p:nvSpPr>
          <p:spPr>
            <a:xfrm>
              <a:off x="968364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80" name="Group 15"/>
            <p:cNvGrpSpPr/>
            <p:nvPr/>
          </p:nvGrpSpPr>
          <p:grpSpPr>
            <a:xfrm>
              <a:off x="2517480" y="1542960"/>
              <a:ext cx="7166160" cy="3772080"/>
              <a:chOff x="2517480" y="1542960"/>
              <a:chExt cx="7166160" cy="3772080"/>
            </a:xfrm>
          </p:grpSpPr>
          <p:sp>
            <p:nvSpPr>
              <p:cNvPr id="281" name="Straight Connector 11"/>
              <p:cNvSpPr/>
              <p:nvPr/>
            </p:nvSpPr>
            <p:spPr>
              <a:xfrm>
                <a:off x="2527200" y="1542960"/>
                <a:ext cx="7156440" cy="360"/>
              </a:xfrm>
              <a:prstGeom prst="line">
                <a:avLst/>
              </a:prstGeom>
              <a:ln w="44450">
                <a:solidFill>
                  <a:srgbClr val="4a535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2" name="Straight Connector 14"/>
              <p:cNvSpPr/>
              <p:nvPr/>
            </p:nvSpPr>
            <p:spPr>
              <a:xfrm>
                <a:off x="2517480" y="5314680"/>
                <a:ext cx="7156440" cy="360"/>
              </a:xfrm>
              <a:prstGeom prst="line">
                <a:avLst/>
              </a:prstGeom>
              <a:ln w="44450">
                <a:solidFill>
                  <a:srgbClr val="4a535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83" name="Text Placeholder 3"/>
          <p:cNvSpPr/>
          <p:nvPr/>
        </p:nvSpPr>
        <p:spPr>
          <a:xfrm>
            <a:off x="2586240" y="3803760"/>
            <a:ext cx="7155360" cy="165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icture Placeholder 1"/>
          <p:cNvSpPr/>
          <p:nvPr/>
        </p:nvSpPr>
        <p:spPr>
          <a:xfrm>
            <a:off x="0" y="0"/>
            <a:ext cx="12191040" cy="6856920"/>
          </a:xfrm>
          <a:custGeom>
            <a:avLst/>
            <a:gdLst/>
            <a:ahLst/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508120" y="737280"/>
            <a:ext cx="7155360" cy="73476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194" strike="noStrike" cap="all">
                <a:solidFill>
                  <a:srgbClr val="4a5356"/>
                </a:solidFill>
                <a:latin typeface="Gill Sans MT"/>
              </a:rPr>
              <a:t>Логическая структура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286" name="Group 1"/>
          <p:cNvGrpSpPr/>
          <p:nvPr/>
        </p:nvGrpSpPr>
        <p:grpSpPr>
          <a:xfrm>
            <a:off x="250920" y="254520"/>
            <a:ext cx="11689200" cy="6367680"/>
            <a:chOff x="250920" y="254520"/>
            <a:chExt cx="11689200" cy="6367680"/>
          </a:xfrm>
        </p:grpSpPr>
        <p:sp>
          <p:nvSpPr>
            <p:cNvPr id="287" name="Rectangle 1"/>
            <p:cNvSpPr/>
            <p:nvPr/>
          </p:nvSpPr>
          <p:spPr>
            <a:xfrm>
              <a:off x="250920" y="254880"/>
              <a:ext cx="11689200" cy="6347160"/>
            </a:xfrm>
            <a:prstGeom prst="rect">
              <a:avLst/>
            </a:prstGeom>
            <a:noFill/>
            <a:ln w="44450">
              <a:solidFill>
                <a:srgbClr val="4a535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" name="Straight Connector 1"/>
            <p:cNvSpPr/>
            <p:nvPr/>
          </p:nvSpPr>
          <p:spPr>
            <a:xfrm>
              <a:off x="252720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9" name="Straight Connector 2"/>
            <p:cNvSpPr/>
            <p:nvPr/>
          </p:nvSpPr>
          <p:spPr>
            <a:xfrm>
              <a:off x="252720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Straight Connector 3"/>
            <p:cNvSpPr/>
            <p:nvPr/>
          </p:nvSpPr>
          <p:spPr>
            <a:xfrm>
              <a:off x="968364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" name="Straight Connector 4"/>
            <p:cNvSpPr/>
            <p:nvPr/>
          </p:nvSpPr>
          <p:spPr>
            <a:xfrm>
              <a:off x="968364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92" name="Group 3"/>
            <p:cNvGrpSpPr/>
            <p:nvPr/>
          </p:nvGrpSpPr>
          <p:grpSpPr>
            <a:xfrm>
              <a:off x="2517480" y="1542960"/>
              <a:ext cx="7166160" cy="3772080"/>
              <a:chOff x="2517480" y="1542960"/>
              <a:chExt cx="7166160" cy="3772080"/>
            </a:xfrm>
          </p:grpSpPr>
          <p:sp>
            <p:nvSpPr>
              <p:cNvPr id="293" name="Straight Connector 5"/>
              <p:cNvSpPr/>
              <p:nvPr/>
            </p:nvSpPr>
            <p:spPr>
              <a:xfrm>
                <a:off x="2527200" y="1542960"/>
                <a:ext cx="7156440" cy="360"/>
              </a:xfrm>
              <a:prstGeom prst="line">
                <a:avLst/>
              </a:prstGeom>
              <a:ln w="44450">
                <a:solidFill>
                  <a:srgbClr val="4a535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4" name="Straight Connector 12"/>
              <p:cNvSpPr/>
              <p:nvPr/>
            </p:nvSpPr>
            <p:spPr>
              <a:xfrm>
                <a:off x="2517480" y="5314680"/>
                <a:ext cx="7156440" cy="360"/>
              </a:xfrm>
              <a:prstGeom prst="line">
                <a:avLst/>
              </a:prstGeom>
              <a:ln w="44450">
                <a:solidFill>
                  <a:srgbClr val="4a535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95" name="Text Placeholder 1"/>
          <p:cNvSpPr/>
          <p:nvPr/>
        </p:nvSpPr>
        <p:spPr>
          <a:xfrm>
            <a:off x="2586240" y="3803760"/>
            <a:ext cx="7155360" cy="165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Text Placeholder 2"/>
          <p:cNvSpPr/>
          <p:nvPr/>
        </p:nvSpPr>
        <p:spPr>
          <a:xfrm>
            <a:off x="2585160" y="1542960"/>
            <a:ext cx="7156440" cy="39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2" spcCol="0" lIns="90000" rIns="90000" tIns="45000" bIns="45000" anchor="t">
            <a:norm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/Главная страница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Контактные данные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Врачи-сотрудники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Новости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/Фотогалерея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Фото из поликлинники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/О нас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О нашей ветеринарной клинике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/Контакты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Контактные данные клиники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/Отзывы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Отзывы клиники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Форма для написания отзыва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/Админ панель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a5356"/>
                </a:solidFill>
                <a:latin typeface="Corbel"/>
                <a:ea typeface="DejaVu Sans"/>
              </a:rPr>
              <a:t>Форма для авторизации в админ панель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icture Placeholder 2"/>
          <p:cNvSpPr/>
          <p:nvPr/>
        </p:nvSpPr>
        <p:spPr>
          <a:xfrm>
            <a:off x="0" y="0"/>
            <a:ext cx="12191040" cy="6856920"/>
          </a:xfrm>
          <a:custGeom>
            <a:avLst/>
            <a:gdLst/>
            <a:ahLst/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2508120" y="737280"/>
            <a:ext cx="7155360" cy="73476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ru-RU" sz="4400" spc="194" strike="noStrike" cap="all">
                <a:solidFill>
                  <a:srgbClr val="4a5356"/>
                </a:solidFill>
                <a:latin typeface="Gill Sans MT"/>
              </a:rPr>
              <a:t>Структура БД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299" name="Group 4"/>
          <p:cNvGrpSpPr/>
          <p:nvPr/>
        </p:nvGrpSpPr>
        <p:grpSpPr>
          <a:xfrm>
            <a:off x="250920" y="254520"/>
            <a:ext cx="11689200" cy="6367680"/>
            <a:chOff x="250920" y="254520"/>
            <a:chExt cx="11689200" cy="6367680"/>
          </a:xfrm>
        </p:grpSpPr>
        <p:sp>
          <p:nvSpPr>
            <p:cNvPr id="300" name="Rectangle 2"/>
            <p:cNvSpPr/>
            <p:nvPr/>
          </p:nvSpPr>
          <p:spPr>
            <a:xfrm>
              <a:off x="250920" y="254880"/>
              <a:ext cx="11689200" cy="6347160"/>
            </a:xfrm>
            <a:prstGeom prst="rect">
              <a:avLst/>
            </a:prstGeom>
            <a:noFill/>
            <a:ln w="44450">
              <a:solidFill>
                <a:srgbClr val="4a535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" name="Straight Connector 13"/>
            <p:cNvSpPr/>
            <p:nvPr/>
          </p:nvSpPr>
          <p:spPr>
            <a:xfrm>
              <a:off x="252720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" name="Straight Connector 15"/>
            <p:cNvSpPr/>
            <p:nvPr/>
          </p:nvSpPr>
          <p:spPr>
            <a:xfrm>
              <a:off x="252720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" name="Straight Connector 16"/>
            <p:cNvSpPr/>
            <p:nvPr/>
          </p:nvSpPr>
          <p:spPr>
            <a:xfrm>
              <a:off x="9683640" y="25452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" name="Straight Connector 17"/>
            <p:cNvSpPr/>
            <p:nvPr/>
          </p:nvSpPr>
          <p:spPr>
            <a:xfrm>
              <a:off x="9683640" y="3822480"/>
              <a:ext cx="360" cy="2799720"/>
            </a:xfrm>
            <a:prstGeom prst="line">
              <a:avLst/>
            </a:prstGeom>
            <a:ln w="44450">
              <a:solidFill>
                <a:srgbClr val="4a535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05" name="Group 5"/>
            <p:cNvGrpSpPr/>
            <p:nvPr/>
          </p:nvGrpSpPr>
          <p:grpSpPr>
            <a:xfrm>
              <a:off x="2517480" y="1542960"/>
              <a:ext cx="7166160" cy="3772080"/>
              <a:chOff x="2517480" y="1542960"/>
              <a:chExt cx="7166160" cy="3772080"/>
            </a:xfrm>
          </p:grpSpPr>
          <p:sp>
            <p:nvSpPr>
              <p:cNvPr id="306" name="Straight Connector 18"/>
              <p:cNvSpPr/>
              <p:nvPr/>
            </p:nvSpPr>
            <p:spPr>
              <a:xfrm>
                <a:off x="2527200" y="1542960"/>
                <a:ext cx="7156440" cy="360"/>
              </a:xfrm>
              <a:prstGeom prst="line">
                <a:avLst/>
              </a:prstGeom>
              <a:ln w="44450">
                <a:solidFill>
                  <a:srgbClr val="4a535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7" name="Straight Connector 19"/>
              <p:cNvSpPr/>
              <p:nvPr/>
            </p:nvSpPr>
            <p:spPr>
              <a:xfrm>
                <a:off x="2517480" y="5314680"/>
                <a:ext cx="7156440" cy="360"/>
              </a:xfrm>
              <a:prstGeom prst="line">
                <a:avLst/>
              </a:prstGeom>
              <a:ln w="44450">
                <a:solidFill>
                  <a:srgbClr val="4a535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308" name="Text Placeholder 4"/>
          <p:cNvSpPr/>
          <p:nvPr/>
        </p:nvSpPr>
        <p:spPr>
          <a:xfrm>
            <a:off x="2586240" y="3803760"/>
            <a:ext cx="7155360" cy="165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Text Placeholder 5"/>
          <p:cNvSpPr/>
          <p:nvPr/>
        </p:nvSpPr>
        <p:spPr>
          <a:xfrm>
            <a:off x="2585160" y="1542960"/>
            <a:ext cx="7156440" cy="39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4343400" y="1875600"/>
            <a:ext cx="3515040" cy="4068000"/>
          </a:xfrm>
          <a:prstGeom prst="rect">
            <a:avLst/>
          </a:prstGeom>
          <a:ln w="0">
            <a:noFill/>
          </a:ln>
        </p:spPr>
      </p:pic>
      <p:sp>
        <p:nvSpPr>
          <p:cNvPr id="311" name="PlaceHolder 8"/>
          <p:cNvSpPr txBox="1"/>
          <p:nvPr/>
        </p:nvSpPr>
        <p:spPr>
          <a:xfrm>
            <a:off x="5029200" y="1328400"/>
            <a:ext cx="1828800" cy="72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a5356"/>
                </a:solidFill>
                <a:latin typeface="Arial"/>
              </a:rPr>
              <a:t>Новости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PlaceHolder 9"/>
          <p:cNvSpPr txBox="1"/>
          <p:nvPr/>
        </p:nvSpPr>
        <p:spPr>
          <a:xfrm>
            <a:off x="7543800" y="4071600"/>
            <a:ext cx="1828800" cy="72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a5356"/>
                </a:solidFill>
                <a:latin typeface="Arial"/>
              </a:rPr>
              <a:t>Отзывы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PlaceHolder 10"/>
          <p:cNvSpPr txBox="1"/>
          <p:nvPr/>
        </p:nvSpPr>
        <p:spPr>
          <a:xfrm>
            <a:off x="2514600" y="4071600"/>
            <a:ext cx="1828800" cy="72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a5356"/>
                </a:solidFill>
                <a:latin typeface="Arial"/>
              </a:rPr>
              <a:t>Ветеринары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 rot="16200000">
            <a:off x="-1748160" y="2291760"/>
            <a:ext cx="6275880" cy="227556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 cap="all">
                <a:solidFill>
                  <a:srgbClr val="4a5356"/>
                </a:solidFill>
                <a:latin typeface="Gill Sans MT"/>
              </a:rPr>
              <a:t>POSTGRESQL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4083120" y="892080"/>
            <a:ext cx="4577400" cy="50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Почему я выбрал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PostgreSQL</a:t>
            </a:r>
            <a:r>
              <a:rPr b="0" lang="en-US" sz="1800" spc="-1" strike="noStrike">
                <a:solidFill>
                  <a:srgbClr val="4a5356"/>
                </a:solidFill>
                <a:latin typeface="Gill Sans MT"/>
              </a:rPr>
              <a:t> 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как основную БД?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Доступ на любой платформе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Легкая установка в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docker-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контейнер</a:t>
            </a:r>
            <a:endParaRPr b="0" lang="en-US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Схожесть в работе с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MSSQL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6" name="Рисунок 5" descr=""/>
          <p:cNvPicPr/>
          <p:nvPr/>
        </p:nvPicPr>
        <p:blipFill>
          <a:blip r:embed="rId1"/>
          <a:srcRect l="4119" t="-20796" r="6699" b="-10985"/>
          <a:stretch/>
        </p:blipFill>
        <p:spPr>
          <a:xfrm>
            <a:off x="9355680" y="1185120"/>
            <a:ext cx="2030760" cy="42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 rot="16200000">
            <a:off x="-1748160" y="2291760"/>
            <a:ext cx="6275880" cy="227556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 cap="all">
                <a:solidFill>
                  <a:srgbClr val="4a5356"/>
                </a:solidFill>
                <a:latin typeface="Gill Sans MT"/>
              </a:rPr>
              <a:t>NEST JS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4108320" y="892080"/>
            <a:ext cx="4577400" cy="50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Почему я выбрал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Nest JS 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для написания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API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?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Строго типизированный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TypeScript</a:t>
            </a:r>
            <a:r>
              <a:rPr b="0" lang="ru-RU" sz="1800" spc="-1" strike="noStrike">
                <a:solidFill>
                  <a:srgbClr val="4a5356"/>
                </a:solidFill>
                <a:latin typeface="Corbel"/>
              </a:rPr>
              <a:t> 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улучшает производительность и читаемость кода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Express</a:t>
            </a:r>
            <a:r>
              <a:rPr b="0" lang="en-US" sz="1800" spc="-1" strike="noStrike">
                <a:solidFill>
                  <a:srgbClr val="4a5356"/>
                </a:solidFill>
                <a:latin typeface="Gill Sans MT"/>
              </a:rPr>
              <a:t>, 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на котором основывается этот фреймворк позволяет быстро развернуть проект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19" name="Рисунок 5" descr=""/>
          <p:cNvPicPr/>
          <p:nvPr/>
        </p:nvPicPr>
        <p:blipFill>
          <a:blip r:embed="rId1"/>
          <a:srcRect l="50" t="-67778" r="-1641" b="-51018"/>
          <a:stretch/>
        </p:blipFill>
        <p:spPr>
          <a:xfrm>
            <a:off x="9042480" y="892080"/>
            <a:ext cx="2429280" cy="507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 rot="16200000">
            <a:off x="-1748160" y="2291760"/>
            <a:ext cx="6275880" cy="227556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 cap="all">
                <a:solidFill>
                  <a:srgbClr val="4a5356"/>
                </a:solidFill>
                <a:latin typeface="Gill Sans MT"/>
              </a:rPr>
              <a:t>VUE JS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4108320" y="892080"/>
            <a:ext cx="4577400" cy="50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Почему я выбрал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Vue JS 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для написания </a:t>
            </a:r>
            <a:r>
              <a:rPr b="0" lang="ru-RU" sz="1800" spc="-1" strike="noStrike">
                <a:solidFill>
                  <a:srgbClr val="4a5356"/>
                </a:solidFill>
                <a:latin typeface="Corbel"/>
              </a:rPr>
              <a:t>фронтенда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?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Удобное отображение реактивных данных через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vue-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компоненты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spcAft>
                <a:spcPts val="1199"/>
              </a:spcAft>
              <a:buClr>
                <a:srgbClr val="9bafb5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Использование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js</a:t>
            </a:r>
            <a:r>
              <a:rPr b="0" lang="en-US" sz="1800" spc="-1" strike="noStrike">
                <a:solidFill>
                  <a:srgbClr val="4a5356"/>
                </a:solidFill>
                <a:latin typeface="Gill Sans MT"/>
              </a:rPr>
              <a:t> 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скриптов прямо в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html</a:t>
            </a:r>
            <a:r>
              <a:rPr b="0" lang="en-US" sz="1800" spc="-1" strike="noStrike">
                <a:solidFill>
                  <a:srgbClr val="4a5356"/>
                </a:solidFill>
                <a:latin typeface="Gill Sans MT"/>
              </a:rPr>
              <a:t> 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коде (типа </a:t>
            </a:r>
            <a:r>
              <a:rPr b="0" lang="en-US" sz="1800" spc="-1" strike="noStrike">
                <a:solidFill>
                  <a:srgbClr val="4a5356"/>
                </a:solidFill>
                <a:latin typeface="Corbel"/>
              </a:rPr>
              <a:t>v-if, v-for </a:t>
            </a:r>
            <a:r>
              <a:rPr b="0" lang="ru-RU" sz="1800" spc="-1" strike="noStrike">
                <a:solidFill>
                  <a:srgbClr val="4a5356"/>
                </a:solidFill>
                <a:latin typeface="Gill Sans MT"/>
              </a:rPr>
              <a:t>и т.д.)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2" name="Рисунок 9" descr=""/>
          <p:cNvPicPr/>
          <p:nvPr/>
        </p:nvPicPr>
        <p:blipFill>
          <a:blip r:embed="rId1"/>
          <a:srcRect l="343" t="-65992" r="668" b="-72381"/>
          <a:stretch/>
        </p:blipFill>
        <p:spPr>
          <a:xfrm>
            <a:off x="9052920" y="511200"/>
            <a:ext cx="2429280" cy="507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2508120" y="240480"/>
            <a:ext cx="7155360" cy="133272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400" spc="194" strike="noStrike" cap="all">
                <a:solidFill>
                  <a:srgbClr val="4a5356"/>
                </a:solidFill>
                <a:latin typeface="Gill Sans MT"/>
              </a:rPr>
              <a:t>Демонстрация проекта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02160" y="1600200"/>
            <a:ext cx="8941320" cy="50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2508120" y="240480"/>
            <a:ext cx="7155360" cy="1332720"/>
          </a:xfrm>
          <a:prstGeom prst="rect">
            <a:avLst/>
          </a:prstGeom>
          <a:noFill/>
          <a:ln w="31680">
            <a:noFill/>
          </a:ln>
        </p:spPr>
        <p:txBody>
          <a:bodyPr lIns="182880" rIns="18288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400" spc="194" strike="noStrike" cap="all">
                <a:solidFill>
                  <a:srgbClr val="4a5356"/>
                </a:solidFill>
                <a:latin typeface="Gill Sans MT"/>
              </a:rPr>
              <a:t>Адаптивные страницы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1143000" y="1485000"/>
            <a:ext cx="4571640" cy="5144040"/>
          </a:xfrm>
          <a:prstGeom prst="rect">
            <a:avLst/>
          </a:prstGeom>
          <a:ln w="0"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6629400" y="1485360"/>
            <a:ext cx="4571640" cy="514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16C43-4A17-4971-BB8F-F0F6B8CDF2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5C14155-A57F-48FA-B253-A79CB6269D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2A85E2-5219-4B5F-9D52-D97CA94AA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Application>LibreOffice/7.3.7.2$Linux_X86_64 LibreOffice_project/30$Build-2</Application>
  <AppVersion>15.0000</AppVersion>
  <Words>180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2024-02-15T21:11:36Z</dcterms:created>
  <dc:creator/>
  <dc:description/>
  <dc:language>en-US</dc:language>
  <cp:lastModifiedBy/>
  <dcterms:modified xsi:type="dcterms:W3CDTF">2025-04-30T18:19:08Z</dcterms:modified>
  <cp:revision>29</cp:revision>
  <dc:subject/>
  <dc:title>Public speaking solutions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MClips">
    <vt:i4>1</vt:i4>
  </property>
  <property fmtid="{D5CDD505-2E9C-101B-9397-08002B2CF9AE}" pid="4" name="MediaServiceImageTags">
    <vt:lpwstr/>
  </property>
  <property fmtid="{D5CDD505-2E9C-101B-9397-08002B2CF9AE}" pid="5" name="Notes">
    <vt:i4>5</vt:i4>
  </property>
  <property fmtid="{D5CDD505-2E9C-101B-9397-08002B2CF9AE}" pid="6" name="PresentationFormat">
    <vt:lpwstr>Широкоэкранный</vt:lpwstr>
  </property>
  <property fmtid="{D5CDD505-2E9C-101B-9397-08002B2CF9AE}" pid="7" name="Slides">
    <vt:i4>8</vt:i4>
  </property>
</Properties>
</file>